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60" r:id="rId4"/>
    <p:sldId id="262" r:id="rId5"/>
    <p:sldId id="263" r:id="rId6"/>
    <p:sldId id="261" r:id="rId7"/>
    <p:sldId id="265" r:id="rId8"/>
    <p:sldId id="264" r:id="rId9"/>
    <p:sldId id="266" r:id="rId10"/>
    <p:sldId id="267" r:id="rId11"/>
    <p:sldId id="269" r:id="rId12"/>
    <p:sldId id="272" r:id="rId13"/>
    <p:sldId id="271" r:id="rId14"/>
    <p:sldId id="270" r:id="rId15"/>
    <p:sldId id="274" r:id="rId16"/>
    <p:sldId id="273" r:id="rId17"/>
    <p:sldId id="275" r:id="rId18"/>
    <p:sldId id="278" r:id="rId19"/>
    <p:sldId id="277" r:id="rId20"/>
    <p:sldId id="276" r:id="rId21"/>
    <p:sldId id="279" r:id="rId22"/>
    <p:sldId id="283" r:id="rId23"/>
    <p:sldId id="282" r:id="rId24"/>
    <p:sldId id="281" r:id="rId25"/>
    <p:sldId id="280" r:id="rId26"/>
    <p:sldId id="284" r:id="rId27"/>
    <p:sldId id="28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23EB-F3FF-44BB-A1DF-6FE61DDAC30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6DCEE46-BA6D-4806-ABFB-BF1701256A5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23EB-F3FF-44BB-A1DF-6FE61DDAC30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EE46-BA6D-4806-ABFB-BF1701256A5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6DCEE46-BA6D-4806-ABFB-BF1701256A5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23EB-F3FF-44BB-A1DF-6FE61DDAC30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23EB-F3FF-44BB-A1DF-6FE61DDAC30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6DCEE46-BA6D-4806-ABFB-BF1701256A5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23EB-F3FF-44BB-A1DF-6FE61DDAC30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6DCEE46-BA6D-4806-ABFB-BF1701256A5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F1223EB-F3FF-44BB-A1DF-6FE61DDAC30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CEE46-BA6D-4806-ABFB-BF1701256A5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23EB-F3FF-44BB-A1DF-6FE61DDAC30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6DCEE46-BA6D-4806-ABFB-BF1701256A5D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23EB-F3FF-44BB-A1DF-6FE61DDAC30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6DCEE46-BA6D-4806-ABFB-BF1701256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23EB-F3FF-44BB-A1DF-6FE61DDAC30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DCEE46-BA6D-4806-ABFB-BF1701256A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6DCEE46-BA6D-4806-ABFB-BF1701256A5D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223EB-F3FF-44BB-A1DF-6FE61DDAC30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6DCEE46-BA6D-4806-ABFB-BF1701256A5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F1223EB-F3FF-44BB-A1DF-6FE61DDAC30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F1223EB-F3FF-44BB-A1DF-6FE61DDAC30E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6DCEE46-BA6D-4806-ABFB-BF1701256A5D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2819400"/>
            <a:ext cx="8712968" cy="3345904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DWI ENDANG SRI SUHARSINI</a:t>
            </a:r>
          </a:p>
          <a:p>
            <a:r>
              <a:rPr lang="en-US">
                <a:solidFill>
                  <a:schemeClr val="tx1"/>
                </a:solidFill>
              </a:rPr>
              <a:t>GURU BK SMKN 1 PALU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DINAS PENDIDIKAN DAN KEBUDAYAAN</a:t>
            </a:r>
          </a:p>
          <a:p>
            <a:r>
              <a:rPr lang="en-US" dirty="0">
                <a:solidFill>
                  <a:schemeClr val="tx1"/>
                </a:solidFill>
              </a:rPr>
              <a:t>PROVINSI SULAWESI TENGAH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sz="1800" dirty="0">
              <a:solidFill>
                <a:schemeClr val="tx1"/>
              </a:solidFill>
              <a:latin typeface="Arial Rounded MT Bold" pitchFamily="34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Arial Rounded MT Bold" pitchFamily="34" charset="0"/>
              </a:rPr>
              <a:t>PENDAMPINGAN KOMITE PEMBELAJARAN</a:t>
            </a:r>
          </a:p>
          <a:p>
            <a:r>
              <a:rPr lang="en-US" sz="1800" dirty="0">
                <a:solidFill>
                  <a:schemeClr val="tx1"/>
                </a:solidFill>
                <a:latin typeface="Arial Rounded MT Bold" pitchFamily="34" charset="0"/>
              </a:rPr>
              <a:t> TAHAP I </a:t>
            </a:r>
          </a:p>
          <a:p>
            <a:r>
              <a:rPr lang="en-US" sz="1800" dirty="0">
                <a:solidFill>
                  <a:schemeClr val="tx1"/>
                </a:solidFill>
                <a:latin typeface="Arial Rounded MT Bold" pitchFamily="34" charset="0"/>
              </a:rPr>
              <a:t>TAHUN 2022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PERAN PENGAWAS SEBAGAI PEMBERDAYA</a:t>
            </a:r>
          </a:p>
        </p:txBody>
      </p:sp>
    </p:spTree>
    <p:extLst>
      <p:ext uri="{BB962C8B-B14F-4D97-AF65-F5344CB8AC3E}">
        <p14:creationId xmlns:p14="http://schemas.microsoft.com/office/powerpoint/2010/main" val="1141643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Menurut</a:t>
            </a:r>
            <a:r>
              <a:rPr lang="en-US" dirty="0"/>
              <a:t> Wiles dan Bondi (1996)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memberdayakan</a:t>
            </a:r>
            <a:r>
              <a:rPr lang="en-US" dirty="0"/>
              <a:t> orang,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sensitivitas</a:t>
            </a:r>
            <a:r>
              <a:rPr lang="en-US" dirty="0"/>
              <a:t> pada </a:t>
            </a:r>
            <a:r>
              <a:rPr lang="en-US" dirty="0" err="1"/>
              <a:t>fakta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bermacam-macam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48062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PENGAWAS SEBAGAI PEMBERDAYA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“</a:t>
            </a:r>
            <a:r>
              <a:rPr lang="en-US" dirty="0" err="1"/>
              <a:t>pemberdaya</a:t>
            </a:r>
            <a:r>
              <a:rPr lang="en-US" dirty="0"/>
              <a:t>” </a:t>
            </a:r>
            <a:r>
              <a:rPr lang="en-US" dirty="0" err="1"/>
              <a:t>artinya</a:t>
            </a:r>
            <a:r>
              <a:rPr lang="en-US" dirty="0"/>
              <a:t> orang yang </a:t>
            </a:r>
            <a:r>
              <a:rPr lang="en-US" dirty="0" err="1"/>
              <a:t>membuat</a:t>
            </a:r>
            <a:r>
              <a:rPr lang="en-US" dirty="0"/>
              <a:t> orang/</a:t>
            </a:r>
            <a:r>
              <a:rPr lang="en-US" dirty="0" err="1"/>
              <a:t>pihak</a:t>
            </a:r>
            <a:r>
              <a:rPr lang="en-US" dirty="0"/>
              <a:t> lain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berdaya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6253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berdaya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00607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berdaya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: </a:t>
            </a:r>
          </a:p>
          <a:p>
            <a:pPr marL="514350" indent="-514350">
              <a:buAutoNum type="alphaLcPeriod"/>
            </a:pP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orang lain; </a:t>
            </a:r>
          </a:p>
          <a:p>
            <a:pPr marL="514350" indent="-514350">
              <a:buAutoNum type="alphaLcPeriod"/>
            </a:pP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; </a:t>
            </a:r>
          </a:p>
          <a:p>
            <a:pPr marL="514350" indent="-514350">
              <a:buAutoNum type="alphaLcPeriod"/>
            </a:pP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</a:p>
          <a:p>
            <a:pPr marL="514350" indent="-514350">
              <a:buAutoNum type="alphaLcPeriod"/>
            </a:pP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Dirjen</a:t>
            </a:r>
            <a:r>
              <a:rPr lang="en-US" dirty="0"/>
              <a:t> GTK </a:t>
            </a:r>
            <a:r>
              <a:rPr lang="en-US" dirty="0" err="1"/>
              <a:t>Nomor</a:t>
            </a:r>
            <a:r>
              <a:rPr lang="en-US" dirty="0"/>
              <a:t> 6565/B/GT/2020).</a:t>
            </a:r>
          </a:p>
        </p:txBody>
      </p:sp>
    </p:spTree>
    <p:extLst>
      <p:ext uri="{BB962C8B-B14F-4D97-AF65-F5344CB8AC3E}">
        <p14:creationId xmlns:p14="http://schemas.microsoft.com/office/powerpoint/2010/main" val="1544175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63173356"/>
              </p:ext>
            </p:extLst>
          </p:nvPr>
        </p:nvGraphicFramePr>
        <p:xfrm>
          <a:off x="395536" y="476670"/>
          <a:ext cx="8410327" cy="5688631"/>
        </p:xfrm>
        <a:graphic>
          <a:graphicData uri="http://schemas.openxmlformats.org/drawingml/2006/table">
            <a:tbl>
              <a:tblPr firstRow="1" firstCol="1" bandRow="1"/>
              <a:tblGrid>
                <a:gridCol w="165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54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9401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Kategori</a:t>
                      </a:r>
                      <a:endParaRPr lang="en-US" sz="3200" dirty="0">
                        <a:effectLst/>
                      </a:endParaRPr>
                    </a:p>
                  </a:txBody>
                  <a:tcPr marL="61092" marR="61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Indikator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Pengawas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Sekolah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Berdaya</a:t>
                      </a:r>
                      <a:endParaRPr lang="en-US" sz="3200" dirty="0">
                        <a:effectLst/>
                      </a:endParaRPr>
                    </a:p>
                  </a:txBody>
                  <a:tcPr marL="61092" marR="61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8205">
                <a:tc rowSpan="2"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lang="en-US" sz="1400" dirty="0" err="1">
                          <a:effectLst/>
                        </a:rPr>
                        <a:t>Pengembangan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diri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dan</a:t>
                      </a:r>
                      <a:r>
                        <a:rPr lang="en-US" sz="1400" dirty="0">
                          <a:effectLst/>
                        </a:rPr>
                        <a:t> orang lain</a:t>
                      </a:r>
                      <a:endParaRPr lang="en-US" sz="3200" dirty="0">
                        <a:effectLst/>
                      </a:endParaRPr>
                    </a:p>
                  </a:txBody>
                  <a:tcPr marL="61092" marR="61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Pengawas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sekolah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aktif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mengikuti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program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pengembangan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diri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yang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diadakan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di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dalam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maupun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di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luar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program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sekolah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penggerak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serta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melakukan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refleksi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dan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mengimplementasikan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hasil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belajarnya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secara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konsisten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.</a:t>
                      </a:r>
                      <a:endParaRPr lang="en-US" sz="3200" dirty="0">
                        <a:effectLst/>
                      </a:endParaRPr>
                    </a:p>
                  </a:txBody>
                  <a:tcPr marL="61092" marR="61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82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Pengawas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sekolah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memfasilitasi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proses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pengembangan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komunitas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belajar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membuat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rencana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program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pengembangan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diri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bagi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kepala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sekolah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sesuai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kebutuhan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setiap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individu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,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dan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memberikan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umpan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balik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secara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berkala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.</a:t>
                      </a:r>
                      <a:endParaRPr lang="en-US" sz="3200" dirty="0">
                        <a:effectLst/>
                      </a:endParaRPr>
                    </a:p>
                  </a:txBody>
                  <a:tcPr marL="61092" marR="61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8205">
                <a:tc rowSpan="2"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lang="en-US" sz="1400" dirty="0" err="1">
                          <a:effectLst/>
                        </a:rPr>
                        <a:t>Kepemimpinan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pembelajaran</a:t>
                      </a:r>
                      <a:endParaRPr lang="en-US" sz="3200" dirty="0">
                        <a:effectLst/>
                      </a:endParaRPr>
                    </a:p>
                  </a:txBody>
                  <a:tcPr marL="61092" marR="61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Pengawas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sekolah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mendampingi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kepala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sekolah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dalam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melakukan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refleksi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peningkatan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kesadaran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guru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untuk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melakukan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pengembangan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diri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secara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aktif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dan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mandiri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.</a:t>
                      </a:r>
                      <a:endParaRPr lang="en-US" sz="3200" dirty="0">
                        <a:effectLst/>
                      </a:endParaRPr>
                    </a:p>
                  </a:txBody>
                  <a:tcPr marL="61092" marR="61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82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Pengawas sekolah mendampingi kepala sekolah dalam proses refleksi penerapan pembelajaran untuk peningkatan kualitas belajar di satuan pendidikan dan dilakukan secara rutin dengan melibatkan murid dan orang tua.</a:t>
                      </a:r>
                      <a:endParaRPr lang="en-US" sz="3200">
                        <a:effectLst/>
                      </a:endParaRPr>
                    </a:p>
                  </a:txBody>
                  <a:tcPr marL="61092" marR="61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8205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lang="en-US" sz="1400" dirty="0" err="1">
                          <a:effectLst/>
                        </a:rPr>
                        <a:t>Kepemimpinan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manajemen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sekolah</a:t>
                      </a:r>
                      <a:endParaRPr lang="en-US" sz="3200" dirty="0">
                        <a:effectLst/>
                      </a:endParaRPr>
                    </a:p>
                  </a:txBody>
                  <a:tcPr marL="61092" marR="61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Pengawas sekolah memfasilitasi proses pengembangan program sekolah untuk menciptakan ekosistem belajar yang aman dan nyaman bagi guru dan murid dengan melibatkan seluruh komponen sekolah.</a:t>
                      </a:r>
                      <a:endParaRPr lang="en-US" sz="3200">
                        <a:effectLst/>
                      </a:endParaRPr>
                    </a:p>
                  </a:txBody>
                  <a:tcPr marL="61092" marR="61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98205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lang="en-US" sz="1400" dirty="0" err="1">
                          <a:effectLst/>
                        </a:rPr>
                        <a:t>Kepemimpinan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pengembangan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en-US" sz="1400" dirty="0" err="1">
                          <a:effectLst/>
                        </a:rPr>
                        <a:t>sekolah</a:t>
                      </a:r>
                      <a:r>
                        <a:rPr lang="en-US" sz="1400" dirty="0">
                          <a:effectLst/>
                        </a:rPr>
                        <a:t>.</a:t>
                      </a:r>
                      <a:endParaRPr lang="en-US" sz="3200" dirty="0">
                        <a:effectLst/>
                      </a:endParaRPr>
                    </a:p>
                  </a:txBody>
                  <a:tcPr marL="61092" marR="61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Pengawas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sekolah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mendampingi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kepala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sekolah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dalam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membangun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mekanisme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pelibatan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orang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tua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dan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/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atau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komunitas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untuk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terlibat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dalam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mengambil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peran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pada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proses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pengembangan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sekolah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ea typeface="Rubik"/>
                        </a:rPr>
                        <a:t>.</a:t>
                      </a:r>
                      <a:endParaRPr lang="en-US" sz="3200" dirty="0">
                        <a:effectLst/>
                      </a:endParaRPr>
                    </a:p>
                  </a:txBody>
                  <a:tcPr marL="61092" marR="61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1625" y="17605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Rubik"/>
                <a:cs typeface="Arial" pitchFamily="34" charset="0"/>
              </a:rPr>
              <a:t> 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2288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2768352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Peran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Pengawas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Program </a:t>
            </a:r>
            <a:r>
              <a:rPr lang="en-US" b="1" dirty="0" err="1">
                <a:solidFill>
                  <a:schemeClr val="tx1"/>
                </a:solidFill>
              </a:rPr>
              <a:t>Sekolah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Menengah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Kejuruan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Pusat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Keunggulan</a:t>
            </a:r>
            <a:r>
              <a:rPr lang="en-US" b="1" dirty="0">
                <a:solidFill>
                  <a:schemeClr val="tx1"/>
                </a:solidFill>
              </a:rPr>
              <a:t> (SMK PK)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3501008"/>
            <a:ext cx="8482144" cy="259804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Peran </a:t>
            </a:r>
            <a:r>
              <a:rPr lang="en-US" dirty="0" err="1"/>
              <a:t>konkrit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mendampingi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program SMK Pusat </a:t>
            </a:r>
            <a:r>
              <a:rPr lang="en-US" dirty="0" err="1"/>
              <a:t>Keunggulan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36036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Tatang</a:t>
            </a:r>
            <a:r>
              <a:rPr lang="en-US" dirty="0"/>
              <a:t> </a:t>
            </a:r>
            <a:r>
              <a:rPr lang="en-US" dirty="0" err="1"/>
              <a:t>Sunendar</a:t>
            </a:r>
            <a:r>
              <a:rPr lang="en-US" dirty="0"/>
              <a:t> (2021)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hendaknya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b="1" dirty="0"/>
              <a:t>4 AS</a:t>
            </a:r>
            <a:r>
              <a:rPr lang="en-US" dirty="0"/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KualitAs</a:t>
            </a:r>
            <a:r>
              <a:rPr lang="en-US" dirty="0"/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CerdAs</a:t>
            </a:r>
            <a:r>
              <a:rPr lang="en-US" dirty="0"/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TuntAs</a:t>
            </a:r>
            <a:r>
              <a:rPr lang="en-US" dirty="0"/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IkhlAs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33085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decision support </a:t>
            </a:r>
            <a:r>
              <a:rPr lang="en-US" dirty="0" err="1"/>
              <a:t>otoritas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hendaknya</a:t>
            </a:r>
            <a:r>
              <a:rPr lang="en-US" dirty="0"/>
              <a:t> </a:t>
            </a:r>
            <a:r>
              <a:rPr lang="en-US" dirty="0" err="1"/>
              <a:t>berkualitas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sisi</a:t>
            </a:r>
            <a:r>
              <a:rPr lang="en-US" dirty="0"/>
              <a:t> program, </a:t>
            </a:r>
            <a:r>
              <a:rPr lang="en-US" dirty="0" err="1"/>
              <a:t>cerdas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menyikapi</a:t>
            </a:r>
            <a:r>
              <a:rPr lang="en-US" dirty="0"/>
              <a:t> </a:t>
            </a:r>
            <a:r>
              <a:rPr lang="en-US" dirty="0" err="1"/>
              <a:t>kebijakan-kebijakan</a:t>
            </a:r>
            <a:r>
              <a:rPr lang="en-US" dirty="0"/>
              <a:t> yang </a:t>
            </a:r>
            <a:r>
              <a:rPr lang="en-US" dirty="0" err="1"/>
              <a:t>dikeluarkan</a:t>
            </a:r>
            <a:r>
              <a:rPr lang="en-US" dirty="0"/>
              <a:t>, </a:t>
            </a:r>
            <a:r>
              <a:rPr lang="en-US" dirty="0" err="1"/>
              <a:t>dikerjakan</a:t>
            </a:r>
            <a:r>
              <a:rPr lang="en-US" dirty="0"/>
              <a:t> </a:t>
            </a:r>
            <a:r>
              <a:rPr lang="en-US" dirty="0" err="1"/>
              <a:t>tuntas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dan </a:t>
            </a:r>
            <a:r>
              <a:rPr lang="en-US" dirty="0" err="1"/>
              <a:t>ikhlas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yang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berkenan</a:t>
            </a:r>
            <a:r>
              <a:rPr lang="en-US" dirty="0"/>
              <a:t>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penugasan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2020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SMK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Keunggulan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788670" lvl="1" indent="-514350">
              <a:buFont typeface="+mj-lt"/>
              <a:buAutoNum type="arabicPeriod"/>
            </a:pPr>
            <a:r>
              <a:rPr lang="en-US" sz="2800" dirty="0" err="1"/>
              <a:t>Memperkuat</a:t>
            </a:r>
            <a:r>
              <a:rPr lang="en-US" sz="2800" dirty="0"/>
              <a:t> </a:t>
            </a:r>
            <a:r>
              <a:rPr lang="en-US" sz="2800" dirty="0" err="1"/>
              <a:t>kemitraan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Kemendikbudristek</a:t>
            </a:r>
            <a:r>
              <a:rPr lang="en-US" sz="2800" dirty="0"/>
              <a:t> dan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daerah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pendampingan</a:t>
            </a:r>
            <a:r>
              <a:rPr lang="en-US" sz="2800" dirty="0"/>
              <a:t> Program SMK Pusat </a:t>
            </a:r>
            <a:r>
              <a:rPr lang="en-US" sz="2800" dirty="0" err="1"/>
              <a:t>Keunggulan</a:t>
            </a:r>
            <a:r>
              <a:rPr lang="en-US" sz="2800" dirty="0"/>
              <a:t>;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US" sz="2800" dirty="0" err="1"/>
              <a:t>Memperkuat</a:t>
            </a:r>
            <a:r>
              <a:rPr lang="en-US" sz="2800" dirty="0"/>
              <a:t> </a:t>
            </a:r>
            <a:r>
              <a:rPr lang="en-US" sz="2800" dirty="0" err="1"/>
              <a:t>kualitas</a:t>
            </a:r>
            <a:r>
              <a:rPr lang="en-US" sz="2800" dirty="0"/>
              <a:t> </a:t>
            </a:r>
            <a:r>
              <a:rPr lang="en-US" sz="2800" dirty="0" err="1"/>
              <a:t>sumber</a:t>
            </a:r>
            <a:r>
              <a:rPr lang="en-US" sz="2800" dirty="0"/>
              <a:t> </a:t>
            </a:r>
            <a:r>
              <a:rPr lang="en-US" sz="2800" dirty="0" err="1"/>
              <a:t>daya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 SMK, </a:t>
            </a:r>
            <a:r>
              <a:rPr lang="en-US" sz="2800" dirty="0" err="1"/>
              <a:t>antara</a:t>
            </a:r>
            <a:r>
              <a:rPr lang="en-US" sz="2800" dirty="0"/>
              <a:t> lain </a:t>
            </a:r>
            <a:r>
              <a:rPr lang="en-US" sz="2800" dirty="0" err="1"/>
              <a:t>kepala</a:t>
            </a:r>
            <a:r>
              <a:rPr lang="en-US" sz="2800" dirty="0"/>
              <a:t> SMK, </a:t>
            </a:r>
            <a:r>
              <a:rPr lang="en-US" sz="2800" dirty="0" err="1"/>
              <a:t>pengawas</a:t>
            </a:r>
            <a:r>
              <a:rPr lang="en-US" sz="2800" dirty="0"/>
              <a:t> </a:t>
            </a:r>
            <a:r>
              <a:rPr lang="en-US" sz="2800" dirty="0" err="1"/>
              <a:t>sekolah</a:t>
            </a:r>
            <a:r>
              <a:rPr lang="en-US" sz="2800" dirty="0"/>
              <a:t>, guru, </a:t>
            </a:r>
            <a:r>
              <a:rPr lang="en-US" sz="2800" dirty="0" err="1"/>
              <a:t>teknisi</a:t>
            </a:r>
            <a:r>
              <a:rPr lang="en-US" sz="2800" dirty="0"/>
              <a:t>, dan </a:t>
            </a:r>
            <a:r>
              <a:rPr lang="en-US" sz="2800" dirty="0" err="1"/>
              <a:t>tenaga</a:t>
            </a:r>
            <a:r>
              <a:rPr lang="en-US" sz="2800" dirty="0"/>
              <a:t> </a:t>
            </a:r>
            <a:r>
              <a:rPr lang="en-US" sz="2800" dirty="0" err="1"/>
              <a:t>administrasi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mewujudkan</a:t>
            </a:r>
            <a:r>
              <a:rPr lang="en-US" sz="2800" dirty="0"/>
              <a:t> </a:t>
            </a:r>
            <a:r>
              <a:rPr lang="en-US" sz="2800" dirty="0" err="1"/>
              <a:t>manajemen</a:t>
            </a:r>
            <a:r>
              <a:rPr lang="en-US" sz="2800" dirty="0"/>
              <a:t> dan </a:t>
            </a:r>
            <a:r>
              <a:rPr lang="en-US" sz="2800" dirty="0" err="1"/>
              <a:t>pembelajaran</a:t>
            </a:r>
            <a:r>
              <a:rPr lang="en-US" sz="2800" dirty="0"/>
              <a:t> </a:t>
            </a:r>
            <a:r>
              <a:rPr lang="en-US" sz="2800" dirty="0" err="1"/>
              <a:t>berbasis</a:t>
            </a:r>
            <a:r>
              <a:rPr lang="en-US" sz="2800" dirty="0"/>
              <a:t> dunia </a:t>
            </a:r>
            <a:r>
              <a:rPr lang="en-US" sz="2800" dirty="0" err="1"/>
              <a:t>kerja</a:t>
            </a:r>
            <a:r>
              <a:rPr lang="en-US" sz="2800" dirty="0"/>
              <a:t>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8252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916832"/>
            <a:ext cx="8503920" cy="4182216"/>
          </a:xfrm>
        </p:spPr>
        <p:txBody>
          <a:bodyPr/>
          <a:lstStyle/>
          <a:p>
            <a:pPr marL="788670" lvl="1" indent="-514350">
              <a:buFont typeface="+mj-lt"/>
              <a:buAutoNum type="arabicPeriod" startAt="3"/>
            </a:pPr>
            <a:r>
              <a:rPr lang="en-US" sz="2800" dirty="0" err="1"/>
              <a:t>Memperkuat</a:t>
            </a:r>
            <a:r>
              <a:rPr lang="en-US" sz="2800" dirty="0"/>
              <a:t> </a:t>
            </a:r>
            <a:r>
              <a:rPr lang="en-US" sz="2800" dirty="0" err="1"/>
              <a:t>kompetensi</a:t>
            </a:r>
            <a:r>
              <a:rPr lang="en-US" sz="2800" dirty="0"/>
              <a:t> </a:t>
            </a:r>
            <a:r>
              <a:rPr lang="en-US" sz="2800" dirty="0" err="1"/>
              <a:t>keterampilan</a:t>
            </a:r>
            <a:r>
              <a:rPr lang="en-US" sz="2800" dirty="0"/>
              <a:t> non </a:t>
            </a:r>
            <a:r>
              <a:rPr lang="en-US" sz="2800" dirty="0" err="1"/>
              <a:t>teknis</a:t>
            </a:r>
            <a:r>
              <a:rPr lang="en-US" sz="2800" dirty="0"/>
              <a:t> (soft skills) dan </a:t>
            </a:r>
            <a:r>
              <a:rPr lang="en-US" sz="2800" dirty="0" err="1"/>
              <a:t>keterampilan</a:t>
            </a:r>
            <a:r>
              <a:rPr lang="en-US" sz="2800" dirty="0"/>
              <a:t> </a:t>
            </a:r>
            <a:r>
              <a:rPr lang="en-US" sz="2800" dirty="0" err="1"/>
              <a:t>teknis</a:t>
            </a:r>
            <a:r>
              <a:rPr lang="en-US" sz="2800" dirty="0"/>
              <a:t> (hard skills) </a:t>
            </a:r>
            <a:r>
              <a:rPr lang="en-US" sz="2800" dirty="0" err="1"/>
              <a:t>peserta</a:t>
            </a:r>
            <a:r>
              <a:rPr lang="en-US" sz="2800" dirty="0"/>
              <a:t> </a:t>
            </a:r>
            <a:r>
              <a:rPr lang="en-US" sz="2800" dirty="0" err="1"/>
              <a:t>didik</a:t>
            </a:r>
            <a:r>
              <a:rPr lang="en-US" sz="2800" dirty="0"/>
              <a:t> yang </a:t>
            </a:r>
            <a:r>
              <a:rPr lang="en-US" sz="2800" dirty="0" err="1"/>
              <a:t>sesuai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kebutuhan</a:t>
            </a:r>
            <a:r>
              <a:rPr lang="en-US" sz="2800" dirty="0"/>
              <a:t> dunia </a:t>
            </a:r>
            <a:r>
              <a:rPr lang="en-US" sz="2800" dirty="0" err="1"/>
              <a:t>kerja</a:t>
            </a:r>
            <a:r>
              <a:rPr lang="en-US" sz="2800" dirty="0"/>
              <a:t>,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mengembangkan</a:t>
            </a:r>
            <a:r>
              <a:rPr lang="en-US" sz="2800" dirty="0"/>
              <a:t> </a:t>
            </a:r>
            <a:r>
              <a:rPr lang="en-US" sz="2800" dirty="0" err="1"/>
              <a:t>karakter</a:t>
            </a:r>
            <a:r>
              <a:rPr lang="en-US" sz="2800" dirty="0"/>
              <a:t> yang </a:t>
            </a:r>
            <a:r>
              <a:rPr lang="en-US" sz="2800" dirty="0" err="1"/>
              <a:t>sesuai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nilai-nilai</a:t>
            </a:r>
            <a:r>
              <a:rPr lang="en-US" sz="2800" dirty="0"/>
              <a:t> Pancasila;</a:t>
            </a:r>
          </a:p>
          <a:p>
            <a:pPr marL="788670" lvl="1" indent="-514350">
              <a:buFont typeface="+mj-lt"/>
              <a:buAutoNum type="arabicPeriod" startAt="3"/>
            </a:pPr>
            <a:r>
              <a:rPr lang="en-US" sz="2800" dirty="0" err="1"/>
              <a:t>Mewujudkan</a:t>
            </a:r>
            <a:r>
              <a:rPr lang="en-US" sz="2800" dirty="0"/>
              <a:t> </a:t>
            </a:r>
            <a:r>
              <a:rPr lang="en-US" sz="2800" dirty="0" err="1"/>
              <a:t>perencanaan</a:t>
            </a:r>
            <a:r>
              <a:rPr lang="en-US" sz="2800" dirty="0"/>
              <a:t> yang </a:t>
            </a:r>
            <a:r>
              <a:rPr lang="en-US" sz="2800" dirty="0" err="1"/>
              <a:t>berbasis</a:t>
            </a:r>
            <a:r>
              <a:rPr lang="en-US" sz="2800" dirty="0"/>
              <a:t> data </a:t>
            </a:r>
            <a:r>
              <a:rPr lang="en-US" sz="2800" dirty="0" err="1"/>
              <a:t>melalui</a:t>
            </a:r>
            <a:r>
              <a:rPr lang="en-US" sz="2800" dirty="0"/>
              <a:t> </a:t>
            </a:r>
            <a:r>
              <a:rPr lang="en-US" sz="2800" dirty="0" err="1"/>
              <a:t>manajemen</a:t>
            </a:r>
            <a:r>
              <a:rPr lang="en-US" sz="2800" dirty="0"/>
              <a:t> </a:t>
            </a:r>
            <a:r>
              <a:rPr lang="en-US" sz="2800" dirty="0" err="1"/>
              <a:t>berbasis</a:t>
            </a:r>
            <a:r>
              <a:rPr lang="en-US" sz="2800" dirty="0"/>
              <a:t> </a:t>
            </a:r>
            <a:r>
              <a:rPr lang="en-US" sz="2800" dirty="0" err="1"/>
              <a:t>sekolah</a:t>
            </a:r>
            <a:r>
              <a:rPr lang="en-US" sz="2800" dirty="0"/>
              <a:t>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894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LANDASAN HUKUM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Menteri</a:t>
            </a:r>
            <a:r>
              <a:rPr lang="en-US" dirty="0"/>
              <a:t> PAN </a:t>
            </a:r>
            <a:r>
              <a:rPr lang="en-US" dirty="0" err="1"/>
              <a:t>dan</a:t>
            </a:r>
            <a:r>
              <a:rPr lang="en-US" dirty="0"/>
              <a:t> RB No. 21 </a:t>
            </a:r>
            <a:r>
              <a:rPr lang="en-US" dirty="0" err="1"/>
              <a:t>Tahun</a:t>
            </a:r>
            <a:r>
              <a:rPr lang="en-US" dirty="0"/>
              <a:t> 2010 </a:t>
            </a:r>
            <a:r>
              <a:rPr lang="en-US" dirty="0" err="1"/>
              <a:t>pasal</a:t>
            </a:r>
            <a:r>
              <a:rPr lang="en-US" dirty="0"/>
              <a:t> 5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: 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“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akademik</a:t>
            </a:r>
            <a:r>
              <a:rPr lang="en-US" dirty="0"/>
              <a:t> dan </a:t>
            </a:r>
            <a:r>
              <a:rPr lang="en-US" dirty="0" err="1"/>
              <a:t>manajerial</a:t>
            </a:r>
            <a:r>
              <a:rPr lang="en-US" dirty="0"/>
              <a:t> pada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yang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program </a:t>
            </a:r>
            <a:r>
              <a:rPr lang="en-US" dirty="0" err="1"/>
              <a:t>pengawasan</a:t>
            </a:r>
            <a:r>
              <a:rPr lang="en-US" dirty="0"/>
              <a:t>,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, </a:t>
            </a:r>
            <a:r>
              <a:rPr lang="en-US" dirty="0" err="1"/>
              <a:t>pemantauan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8 (</a:t>
            </a:r>
            <a:r>
              <a:rPr lang="en-US" dirty="0" err="1"/>
              <a:t>delapan</a:t>
            </a:r>
            <a:r>
              <a:rPr lang="en-US" dirty="0"/>
              <a:t>) </a:t>
            </a:r>
            <a:r>
              <a:rPr lang="en-US" dirty="0" err="1"/>
              <a:t>Standar</a:t>
            </a:r>
            <a:r>
              <a:rPr lang="en-US" dirty="0"/>
              <a:t> Nasional Pendidikan, </a:t>
            </a:r>
            <a:r>
              <a:rPr lang="en-US" dirty="0" err="1"/>
              <a:t>penilaian</a:t>
            </a:r>
            <a:r>
              <a:rPr lang="en-US" dirty="0"/>
              <a:t>, </a:t>
            </a:r>
            <a:r>
              <a:rPr lang="en-US" dirty="0" err="1"/>
              <a:t>pembimbingan</a:t>
            </a:r>
            <a:r>
              <a:rPr lang="en-US" dirty="0"/>
              <a:t> dan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/>
              <a:t> guru,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program </a:t>
            </a:r>
            <a:r>
              <a:rPr lang="en-US" dirty="0" err="1"/>
              <a:t>pengawasan</a:t>
            </a:r>
            <a:r>
              <a:rPr lang="en-US" dirty="0"/>
              <a:t>, dan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kepengawasan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”. </a:t>
            </a:r>
          </a:p>
        </p:txBody>
      </p:sp>
    </p:spTree>
    <p:extLst>
      <p:ext uri="{BB962C8B-B14F-4D97-AF65-F5344CB8AC3E}">
        <p14:creationId xmlns:p14="http://schemas.microsoft.com/office/powerpoint/2010/main" val="38255514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788670" lvl="1" indent="-514350">
              <a:buFont typeface="+mj-lt"/>
              <a:buAutoNum type="arabicPeriod" startAt="5"/>
            </a:pPr>
            <a:r>
              <a:rPr lang="en-US" sz="2800" dirty="0" err="1"/>
              <a:t>Meningkatkan</a:t>
            </a:r>
            <a:r>
              <a:rPr lang="en-US" sz="2800" dirty="0"/>
              <a:t> </a:t>
            </a:r>
            <a:r>
              <a:rPr lang="en-US" sz="2800" dirty="0" err="1"/>
              <a:t>efisiensi</a:t>
            </a:r>
            <a:r>
              <a:rPr lang="en-US" sz="2800" dirty="0"/>
              <a:t> dan </a:t>
            </a:r>
            <a:r>
              <a:rPr lang="en-US" sz="2800" dirty="0" err="1"/>
              <a:t>mengurangi</a:t>
            </a:r>
            <a:r>
              <a:rPr lang="en-US" sz="2800" dirty="0"/>
              <a:t> </a:t>
            </a:r>
            <a:r>
              <a:rPr lang="en-US" sz="2800" dirty="0" err="1"/>
              <a:t>kompleksitas</a:t>
            </a:r>
            <a:r>
              <a:rPr lang="en-US" sz="2800" dirty="0"/>
              <a:t> pada </a:t>
            </a:r>
            <a:r>
              <a:rPr lang="en-US" sz="2800" dirty="0" err="1"/>
              <a:t>sekolah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platform digital;</a:t>
            </a:r>
          </a:p>
          <a:p>
            <a:pPr marL="788670" lvl="1" indent="-514350">
              <a:buFont typeface="+mj-lt"/>
              <a:buAutoNum type="arabicPeriod" startAt="5"/>
            </a:pPr>
            <a:r>
              <a:rPr lang="en-US" sz="2800" dirty="0" err="1"/>
              <a:t>Peningkatan</a:t>
            </a:r>
            <a:r>
              <a:rPr lang="en-US" sz="2800" dirty="0"/>
              <a:t> </a:t>
            </a:r>
            <a:r>
              <a:rPr lang="en-US" sz="2800" dirty="0" err="1"/>
              <a:t>sarana</a:t>
            </a:r>
            <a:r>
              <a:rPr lang="en-US" sz="2800" dirty="0"/>
              <a:t> dan </a:t>
            </a:r>
            <a:r>
              <a:rPr lang="en-US" sz="2800" dirty="0" err="1"/>
              <a:t>prasarana</a:t>
            </a:r>
            <a:r>
              <a:rPr lang="en-US" sz="2800" dirty="0"/>
              <a:t> </a:t>
            </a:r>
            <a:r>
              <a:rPr lang="en-US" sz="2800" dirty="0" err="1"/>
              <a:t>praktik</a:t>
            </a:r>
            <a:r>
              <a:rPr lang="en-US" sz="2800" dirty="0"/>
              <a:t> </a:t>
            </a:r>
            <a:r>
              <a:rPr lang="en-US" sz="2800" dirty="0" err="1"/>
              <a:t>belajar</a:t>
            </a:r>
            <a:r>
              <a:rPr lang="en-US" sz="2800" dirty="0"/>
              <a:t> </a:t>
            </a:r>
            <a:r>
              <a:rPr lang="en-US" sz="2800" dirty="0" err="1"/>
              <a:t>peserta</a:t>
            </a:r>
            <a:r>
              <a:rPr lang="en-US" sz="2800" dirty="0"/>
              <a:t> </a:t>
            </a:r>
            <a:r>
              <a:rPr lang="en-US" sz="2800" dirty="0" err="1"/>
              <a:t>didik</a:t>
            </a:r>
            <a:r>
              <a:rPr lang="en-US" sz="2800" dirty="0"/>
              <a:t> yang </a:t>
            </a:r>
            <a:r>
              <a:rPr lang="en-US" sz="2800" dirty="0" err="1"/>
              <a:t>berstandar</a:t>
            </a:r>
            <a:r>
              <a:rPr lang="en-US" sz="2800" dirty="0"/>
              <a:t> dunia </a:t>
            </a:r>
            <a:r>
              <a:rPr lang="en-US" sz="2800" dirty="0" err="1"/>
              <a:t>kerja</a:t>
            </a:r>
            <a:r>
              <a:rPr lang="en-US" sz="2800" dirty="0"/>
              <a:t>; dan</a:t>
            </a:r>
          </a:p>
          <a:p>
            <a:pPr marL="788670" lvl="1" indent="-514350">
              <a:buFont typeface="+mj-lt"/>
              <a:buAutoNum type="arabicPeriod" startAt="5"/>
            </a:pPr>
            <a:r>
              <a:rPr lang="en-US" sz="2800" dirty="0" err="1"/>
              <a:t>Memperkuat</a:t>
            </a:r>
            <a:r>
              <a:rPr lang="en-US" sz="2800" dirty="0"/>
              <a:t> </a:t>
            </a:r>
            <a:r>
              <a:rPr lang="en-US" sz="2800" dirty="0" err="1"/>
              <a:t>kemitraan</a:t>
            </a:r>
            <a:r>
              <a:rPr lang="en-US" sz="2800" dirty="0"/>
              <a:t> dan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sama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Kemendikbudristek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dunia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pengembangan</a:t>
            </a:r>
            <a:r>
              <a:rPr lang="en-US" sz="2800" dirty="0"/>
              <a:t> dan </a:t>
            </a:r>
            <a:r>
              <a:rPr lang="en-US" sz="2800" dirty="0" err="1"/>
              <a:t>pendampingan</a:t>
            </a:r>
            <a:r>
              <a:rPr lang="en-US" sz="2800" dirty="0"/>
              <a:t> Program SMK Pusat </a:t>
            </a:r>
            <a:r>
              <a:rPr lang="en-US" sz="2800" dirty="0" err="1"/>
              <a:t>Keunggulan</a:t>
            </a:r>
            <a:r>
              <a:rPr lang="en-US" sz="2800" dirty="0"/>
              <a:t>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679703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kurikulum</a:t>
            </a:r>
            <a:r>
              <a:rPr lang="en-US" dirty="0"/>
              <a:t> </a:t>
            </a:r>
            <a:r>
              <a:rPr lang="en-US" dirty="0" err="1"/>
              <a:t>merdeka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720725" lvl="1" indent="-446088"/>
            <a:r>
              <a:rPr lang="en-US" sz="2400" dirty="0" err="1"/>
              <a:t>Pembelajarannya</a:t>
            </a:r>
            <a:r>
              <a:rPr lang="en-US" sz="2400" dirty="0"/>
              <a:t> </a:t>
            </a:r>
            <a:r>
              <a:rPr lang="en-US" sz="2400" dirty="0" err="1"/>
              <a:t>dirancang</a:t>
            </a:r>
            <a:r>
              <a:rPr lang="en-US" sz="2400" dirty="0"/>
              <a:t> </a:t>
            </a:r>
            <a:r>
              <a:rPr lang="en-US" sz="2400" dirty="0" err="1"/>
              <a:t>berbasis</a:t>
            </a:r>
            <a:r>
              <a:rPr lang="en-US" sz="2400" dirty="0"/>
              <a:t> </a:t>
            </a:r>
            <a:r>
              <a:rPr lang="en-US" sz="2400" dirty="0" err="1"/>
              <a:t>projek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pengembangan</a:t>
            </a:r>
            <a:r>
              <a:rPr lang="en-US" sz="2400" dirty="0"/>
              <a:t> soft skills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(</a:t>
            </a:r>
            <a:r>
              <a:rPr lang="en-US" sz="2400" dirty="0" err="1"/>
              <a:t>iman</a:t>
            </a:r>
            <a:r>
              <a:rPr lang="en-US" sz="2400" dirty="0"/>
              <a:t>, </a:t>
            </a:r>
            <a:r>
              <a:rPr lang="en-US" sz="2400" dirty="0" err="1"/>
              <a:t>taqwa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akhlak</a:t>
            </a:r>
            <a:r>
              <a:rPr lang="en-US" sz="2400" dirty="0"/>
              <a:t> </a:t>
            </a:r>
            <a:r>
              <a:rPr lang="en-US" sz="2400" dirty="0" err="1"/>
              <a:t>mulia</a:t>
            </a:r>
            <a:r>
              <a:rPr lang="en-US" sz="2400" dirty="0"/>
              <a:t>; </a:t>
            </a:r>
            <a:r>
              <a:rPr lang="en-US" sz="2400" dirty="0" err="1"/>
              <a:t>gotong</a:t>
            </a:r>
            <a:r>
              <a:rPr lang="en-US" sz="2400" dirty="0"/>
              <a:t> </a:t>
            </a:r>
            <a:r>
              <a:rPr lang="en-US" sz="2400" dirty="0" err="1"/>
              <a:t>royong</a:t>
            </a:r>
            <a:r>
              <a:rPr lang="en-US" sz="2400" dirty="0"/>
              <a:t>; </a:t>
            </a:r>
            <a:r>
              <a:rPr lang="en-US" sz="2400" dirty="0" err="1"/>
              <a:t>kebhinekaan</a:t>
            </a:r>
            <a:r>
              <a:rPr lang="en-US" sz="2400" dirty="0"/>
              <a:t> global; </a:t>
            </a:r>
            <a:r>
              <a:rPr lang="en-US" sz="2400" dirty="0" err="1"/>
              <a:t>kemandirian</a:t>
            </a:r>
            <a:r>
              <a:rPr lang="en-US" sz="2400" dirty="0"/>
              <a:t>; </a:t>
            </a:r>
            <a:r>
              <a:rPr lang="en-US" sz="2400" dirty="0" err="1"/>
              <a:t>nalar</a:t>
            </a:r>
            <a:r>
              <a:rPr lang="en-US" sz="2400" dirty="0"/>
              <a:t> </a:t>
            </a:r>
            <a:r>
              <a:rPr lang="en-US" sz="2400" dirty="0" err="1"/>
              <a:t>kritis</a:t>
            </a:r>
            <a:r>
              <a:rPr lang="en-US" sz="2400" dirty="0"/>
              <a:t>; </a:t>
            </a:r>
            <a:r>
              <a:rPr lang="en-US" sz="2400" dirty="0" err="1"/>
              <a:t>kreativitas</a:t>
            </a:r>
            <a:r>
              <a:rPr lang="en-US" sz="2400" dirty="0"/>
              <a:t>).</a:t>
            </a:r>
          </a:p>
          <a:p>
            <a:pPr marL="720725" lvl="1" indent="-446088"/>
            <a:r>
              <a:rPr lang="en-US" sz="2400" dirty="0" err="1"/>
              <a:t>Fokus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materi</a:t>
            </a:r>
            <a:r>
              <a:rPr lang="en-US" sz="2400" dirty="0"/>
              <a:t> </a:t>
            </a:r>
            <a:r>
              <a:rPr lang="en-US" sz="2400" dirty="0" err="1"/>
              <a:t>esensial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cukup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yang </a:t>
            </a:r>
            <a:r>
              <a:rPr lang="en-US" sz="2400" dirty="0" err="1"/>
              <a:t>mendalam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kompetensi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literasi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numerasi</a:t>
            </a:r>
            <a:r>
              <a:rPr lang="en-US" sz="2400" dirty="0"/>
              <a:t>.</a:t>
            </a:r>
          </a:p>
          <a:p>
            <a:pPr marL="720725" lvl="1" indent="-446088"/>
            <a:r>
              <a:rPr lang="en-US" sz="2400" dirty="0" err="1"/>
              <a:t>Fleksibilitas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guru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yang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murid</a:t>
            </a:r>
            <a:r>
              <a:rPr lang="en-US" sz="2400" dirty="0"/>
              <a:t> (teaching at the right level)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penyesuaian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konteks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muatan</a:t>
            </a:r>
            <a:r>
              <a:rPr lang="en-US" sz="2400" dirty="0"/>
              <a:t> </a:t>
            </a:r>
            <a:r>
              <a:rPr lang="en-US" sz="2400" dirty="0" err="1"/>
              <a:t>lokal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4574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2276872"/>
            <a:ext cx="8503920" cy="38221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 err="1"/>
              <a:t>Bertransformasi</a:t>
            </a:r>
            <a:r>
              <a:rPr lang="en-US" sz="3200" b="1" dirty="0"/>
              <a:t> </a:t>
            </a:r>
            <a:r>
              <a:rPr lang="en-US" sz="3200" b="1" dirty="0" err="1"/>
              <a:t>menjadi</a:t>
            </a:r>
            <a:r>
              <a:rPr lang="en-US" sz="3200" b="1" dirty="0"/>
              <a:t> </a:t>
            </a:r>
          </a:p>
          <a:p>
            <a:pPr marL="0" indent="0" algn="ctr">
              <a:buNone/>
            </a:pPr>
            <a:r>
              <a:rPr lang="en-US" sz="3200" b="1" dirty="0" err="1"/>
              <a:t>Pengawas</a:t>
            </a:r>
            <a:r>
              <a:rPr lang="en-US" sz="3200" b="1" dirty="0"/>
              <a:t> </a:t>
            </a:r>
            <a:r>
              <a:rPr lang="en-US" sz="3200" b="1" dirty="0" err="1"/>
              <a:t>Pemberdaya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586481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916832"/>
            <a:ext cx="8503920" cy="4182216"/>
          </a:xfrm>
        </p:spPr>
        <p:txBody>
          <a:bodyPr/>
          <a:lstStyle/>
          <a:p>
            <a:pPr marL="442913" indent="-442913"/>
            <a:r>
              <a:rPr lang="en-US" dirty="0" err="1"/>
              <a:t>Responsif</a:t>
            </a:r>
            <a:r>
              <a:rPr lang="en-US" dirty="0"/>
              <a:t> dan </a:t>
            </a:r>
            <a:r>
              <a:rPr lang="en-US" dirty="0" err="1"/>
              <a:t>adaptif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yang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cepat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42913" indent="-442913"/>
            <a:r>
              <a:rPr lang="en-US" dirty="0" err="1"/>
              <a:t>Transformasi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pengendali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administratif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pemberdaya</a:t>
            </a:r>
            <a:r>
              <a:rPr lang="en-US" dirty="0"/>
              <a:t> yang </a:t>
            </a:r>
            <a:r>
              <a:rPr lang="en-US" dirty="0" err="1"/>
              <a:t>memberdayakan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yang </a:t>
            </a:r>
            <a:r>
              <a:rPr lang="en-US" dirty="0" err="1"/>
              <a:t>berfokus</a:t>
            </a:r>
            <a:r>
              <a:rPr lang="en-US" dirty="0"/>
              <a:t> pada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murid. </a:t>
            </a:r>
          </a:p>
        </p:txBody>
      </p:sp>
    </p:spTree>
    <p:extLst>
      <p:ext uri="{BB962C8B-B14F-4D97-AF65-F5344CB8AC3E}">
        <p14:creationId xmlns:p14="http://schemas.microsoft.com/office/powerpoint/2010/main" val="25311231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Supervisor,</a:t>
            </a:r>
          </a:p>
          <a:p>
            <a:r>
              <a:rPr lang="en-US" dirty="0"/>
              <a:t>Coach, </a:t>
            </a:r>
          </a:p>
          <a:p>
            <a:r>
              <a:rPr lang="en-US" dirty="0"/>
              <a:t>Trainer, </a:t>
            </a:r>
          </a:p>
          <a:p>
            <a:r>
              <a:rPr lang="en-US" dirty="0"/>
              <a:t>Mentor, </a:t>
            </a:r>
          </a:p>
          <a:p>
            <a:r>
              <a:rPr lang="en-US" dirty="0" err="1"/>
              <a:t>Fasilitator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6621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1884363" indent="-1884363">
              <a:buNone/>
              <a:tabLst>
                <a:tab pos="1700213" algn="l"/>
              </a:tabLst>
            </a:pPr>
            <a:r>
              <a:rPr lang="en-US" dirty="0"/>
              <a:t>Supervisor	: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akademik</a:t>
            </a:r>
            <a:r>
              <a:rPr lang="en-US" dirty="0"/>
              <a:t> dan </a:t>
            </a:r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manajerial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binaannya</a:t>
            </a:r>
            <a:r>
              <a:rPr lang="en-US" dirty="0"/>
              <a:t>. </a:t>
            </a:r>
          </a:p>
          <a:p>
            <a:pPr marL="1884363" indent="-1884363">
              <a:buNone/>
              <a:tabLst>
                <a:tab pos="1700213" algn="l"/>
              </a:tabLst>
            </a:pPr>
            <a:endParaRPr lang="en-US" dirty="0"/>
          </a:p>
          <a:p>
            <a:pPr marL="1884363" indent="-1884363">
              <a:buNone/>
              <a:tabLst>
                <a:tab pos="1700213" algn="l"/>
              </a:tabLst>
            </a:pPr>
            <a:r>
              <a:rPr lang="en-US" dirty="0"/>
              <a:t>Coach	: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menghantarkan</a:t>
            </a:r>
            <a:r>
              <a:rPr lang="en-US" dirty="0"/>
              <a:t> </a:t>
            </a:r>
            <a:r>
              <a:rPr lang="en-US" dirty="0" err="1"/>
              <a:t>coachee</a:t>
            </a:r>
            <a:r>
              <a:rPr lang="en-US" dirty="0"/>
              <a:t> (guru dan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. </a:t>
            </a:r>
          </a:p>
          <a:p>
            <a:pPr marL="1884363" indent="-1884363">
              <a:buNone/>
              <a:tabLst>
                <a:tab pos="1700213" algn="l"/>
              </a:tabLst>
            </a:pPr>
            <a:endParaRPr lang="en-US" dirty="0"/>
          </a:p>
          <a:p>
            <a:pPr marL="1884363" indent="-1884363">
              <a:buNone/>
              <a:tabLst>
                <a:tab pos="1700213" algn="l"/>
              </a:tabLst>
            </a:pPr>
            <a:r>
              <a:rPr lang="en-US" dirty="0"/>
              <a:t>Trainer	: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training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guru dan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skill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yang </a:t>
            </a:r>
            <a:r>
              <a:rPr lang="en-US" dirty="0" err="1"/>
              <a:t>berpusat</a:t>
            </a:r>
            <a:r>
              <a:rPr lang="en-US" dirty="0"/>
              <a:t> pada murid. </a:t>
            </a:r>
          </a:p>
        </p:txBody>
      </p:sp>
    </p:spTree>
    <p:extLst>
      <p:ext uri="{BB962C8B-B14F-4D97-AF65-F5344CB8AC3E}">
        <p14:creationId xmlns:p14="http://schemas.microsoft.com/office/powerpoint/2010/main" val="5837733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1884363" indent="-1884363">
              <a:buNone/>
              <a:tabLst>
                <a:tab pos="1700213" algn="l"/>
              </a:tabLst>
            </a:pPr>
            <a:r>
              <a:rPr lang="en-US" dirty="0"/>
              <a:t>Mentor	: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membagikan</a:t>
            </a:r>
            <a:r>
              <a:rPr lang="en-US" dirty="0"/>
              <a:t> </a:t>
            </a:r>
            <a:r>
              <a:rPr lang="en-US" dirty="0" err="1"/>
              <a:t>pengalamannya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mentee (guru dan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)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. </a:t>
            </a:r>
          </a:p>
          <a:p>
            <a:pPr marL="1884363" indent="-1884363">
              <a:buNone/>
              <a:tabLst>
                <a:tab pos="1700213" algn="l"/>
              </a:tabLst>
            </a:pPr>
            <a:endParaRPr lang="en-US" dirty="0"/>
          </a:p>
          <a:p>
            <a:pPr marL="1884363" indent="-1884363">
              <a:buNone/>
              <a:tabLst>
                <a:tab pos="1700213" algn="l"/>
              </a:tabLst>
            </a:pPr>
            <a:r>
              <a:rPr lang="en-US" dirty="0" err="1"/>
              <a:t>Fasilitator</a:t>
            </a:r>
            <a:r>
              <a:rPr lang="en-US" dirty="0"/>
              <a:t>	: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/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kemudahan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guru dan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tugasnya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7618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sz="4800" dirty="0"/>
          </a:p>
          <a:p>
            <a:pPr marL="0" indent="0" algn="ctr">
              <a:buNone/>
            </a:pPr>
            <a:r>
              <a:rPr lang="en-US" sz="4800" dirty="0"/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868846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Sahertian</a:t>
            </a:r>
            <a:r>
              <a:rPr lang="en-US" dirty="0"/>
              <a:t> (2010) model </a:t>
            </a:r>
            <a:r>
              <a:rPr lang="en-US" dirty="0" err="1"/>
              <a:t>supervisi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b="1" dirty="0"/>
              <a:t>Model </a:t>
            </a:r>
            <a:r>
              <a:rPr lang="en-US" b="1" dirty="0" err="1"/>
              <a:t>Supervisi</a:t>
            </a:r>
            <a:r>
              <a:rPr lang="en-US" b="1" dirty="0"/>
              <a:t> yang </a:t>
            </a:r>
            <a:r>
              <a:rPr lang="en-US" b="1" dirty="0" err="1"/>
              <a:t>Konvensional</a:t>
            </a:r>
            <a:r>
              <a:rPr lang="en-US" b="1" dirty="0"/>
              <a:t> (</a:t>
            </a:r>
            <a:r>
              <a:rPr lang="en-US" b="1" dirty="0" err="1"/>
              <a:t>Tradisional</a:t>
            </a:r>
            <a:r>
              <a:rPr lang="en-US" b="1" dirty="0"/>
              <a:t>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Model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 model </a:t>
            </a:r>
            <a:r>
              <a:rPr lang="en-US" dirty="0" err="1"/>
              <a:t>supervisi</a:t>
            </a:r>
            <a:r>
              <a:rPr lang="en-US" dirty="0"/>
              <a:t> yang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mengkoreksi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orang lain yang </a:t>
            </a:r>
            <a:r>
              <a:rPr lang="en-US" dirty="0" err="1"/>
              <a:t>dilakukan</a:t>
            </a:r>
            <a:r>
              <a:rPr lang="en-US" dirty="0"/>
              <a:t> supervisor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membimbing</a:t>
            </a:r>
            <a:r>
              <a:rPr lang="en-US" dirty="0"/>
              <a:t>, oleh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model </a:t>
            </a:r>
            <a:r>
              <a:rPr lang="en-US" dirty="0" err="1"/>
              <a:t>ini</a:t>
            </a:r>
            <a:r>
              <a:rPr lang="en-US" dirty="0"/>
              <a:t> sangat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dan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099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b="1" dirty="0"/>
              <a:t>Model  </a:t>
            </a:r>
            <a:r>
              <a:rPr lang="en-US" b="1" dirty="0" err="1"/>
              <a:t>Supervisi</a:t>
            </a:r>
            <a:r>
              <a:rPr lang="en-US" b="1" dirty="0"/>
              <a:t> yang </a:t>
            </a:r>
            <a:r>
              <a:rPr lang="en-US" b="1" dirty="0" err="1"/>
              <a:t>Bersifat</a:t>
            </a:r>
            <a:r>
              <a:rPr lang="en-US" b="1" dirty="0"/>
              <a:t> </a:t>
            </a:r>
            <a:r>
              <a:rPr lang="en-US" b="1" dirty="0" err="1"/>
              <a:t>Ilmiah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/>
              <a:t>Supervisi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ciri-ciri</a:t>
            </a:r>
            <a:r>
              <a:rPr lang="en-US" dirty="0"/>
              <a:t>:</a:t>
            </a:r>
          </a:p>
          <a:p>
            <a:pPr marL="0" indent="0" algn="ctr">
              <a:buNone/>
            </a:pPr>
            <a:endParaRPr lang="en-US" sz="1000" dirty="0"/>
          </a:p>
          <a:p>
            <a:pPr marL="0" indent="0" algn="ctr">
              <a:buNone/>
            </a:pP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terencana</a:t>
            </a:r>
            <a:r>
              <a:rPr lang="en-US" dirty="0"/>
              <a:t> dan </a:t>
            </a:r>
            <a:r>
              <a:rPr lang="en-US" dirty="0" err="1"/>
              <a:t>kontinyu</a:t>
            </a:r>
            <a:r>
              <a:rPr lang="en-US" dirty="0"/>
              <a:t>, </a:t>
            </a:r>
            <a:r>
              <a:rPr lang="en-US" dirty="0" err="1"/>
              <a:t>sistematis</a:t>
            </a:r>
            <a:r>
              <a:rPr lang="en-US" dirty="0"/>
              <a:t> dan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data, dan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data yang </a:t>
            </a:r>
            <a:r>
              <a:rPr lang="en-US" dirty="0" err="1"/>
              <a:t>objektif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yang </a:t>
            </a:r>
            <a:r>
              <a:rPr lang="en-US" dirty="0" err="1"/>
              <a:t>riil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432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b="1"/>
              <a:t>Model Supervisi Klinis</a:t>
            </a:r>
            <a:endParaRPr lang="en-US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/>
              <a:t>Supervisi</a:t>
            </a:r>
            <a:r>
              <a:rPr lang="en-US" dirty="0"/>
              <a:t> </a:t>
            </a:r>
            <a:r>
              <a:rPr lang="en-US" dirty="0" err="1"/>
              <a:t>Klinis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supervisi</a:t>
            </a:r>
            <a:r>
              <a:rPr lang="en-US" dirty="0"/>
              <a:t> yang </a:t>
            </a:r>
            <a:r>
              <a:rPr lang="en-US" dirty="0" err="1"/>
              <a:t>difokuskan</a:t>
            </a:r>
            <a:r>
              <a:rPr lang="en-US" dirty="0"/>
              <a:t> pada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mengajar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siklus</a:t>
            </a:r>
            <a:r>
              <a:rPr lang="en-US" dirty="0"/>
              <a:t> yang </a:t>
            </a:r>
            <a:r>
              <a:rPr lang="en-US" dirty="0" err="1"/>
              <a:t>sistematik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yang </a:t>
            </a:r>
            <a:r>
              <a:rPr lang="en-US" dirty="0" err="1"/>
              <a:t>intensif</a:t>
            </a:r>
            <a:r>
              <a:rPr lang="en-US" dirty="0"/>
              <a:t> dan </a:t>
            </a:r>
            <a:r>
              <a:rPr lang="en-US" dirty="0" err="1"/>
              <a:t>cermat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penampilan</a:t>
            </a:r>
            <a:r>
              <a:rPr lang="en-US" dirty="0"/>
              <a:t> </a:t>
            </a:r>
            <a:r>
              <a:rPr lang="en-US" dirty="0" err="1"/>
              <a:t>mengajar</a:t>
            </a:r>
            <a:r>
              <a:rPr lang="en-US" dirty="0"/>
              <a:t> yang </a:t>
            </a:r>
            <a:r>
              <a:rPr lang="en-US" dirty="0" err="1"/>
              <a:t>nyata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mengadakan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rasional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671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b="1"/>
              <a:t>M</a:t>
            </a:r>
            <a:r>
              <a:rPr lang="en-US" b="1" i="1"/>
              <a:t>odel</a:t>
            </a:r>
            <a:r>
              <a:rPr lang="en-US" b="1"/>
              <a:t> Supervisi Artistik </a:t>
            </a:r>
            <a:endParaRPr lang="en-US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Supervisor yang </a:t>
            </a:r>
            <a:r>
              <a:rPr lang="en-US" dirty="0" err="1"/>
              <a:t>mengembangkan</a:t>
            </a:r>
            <a:r>
              <a:rPr lang="en-US" dirty="0"/>
              <a:t> model </a:t>
            </a:r>
            <a:r>
              <a:rPr lang="en-US" dirty="0" err="1"/>
              <a:t>artistik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menampakan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guru-guru yang </a:t>
            </a:r>
            <a:r>
              <a:rPr lang="en-US" dirty="0" err="1"/>
              <a:t>dibimbing</a:t>
            </a:r>
            <a:r>
              <a:rPr lang="en-US" dirty="0"/>
              <a:t>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baiknya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para guru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584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Sahertian</a:t>
            </a:r>
            <a:r>
              <a:rPr lang="en-US" dirty="0"/>
              <a:t> (2010)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supervisi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Langsung</a:t>
            </a:r>
            <a:r>
              <a:rPr lang="en-US" b="1" dirty="0"/>
              <a:t> (</a:t>
            </a:r>
            <a:r>
              <a:rPr lang="en-US" b="1" i="1" dirty="0" err="1"/>
              <a:t>Direktif</a:t>
            </a:r>
            <a:r>
              <a:rPr lang="en-US" b="1" dirty="0"/>
              <a:t>)</a:t>
            </a:r>
            <a:r>
              <a:rPr lang="en-US" b="1" i="1" dirty="0"/>
              <a:t>  	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. Supervisor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arahan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. Supervisor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dominan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729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Langsung</a:t>
            </a:r>
            <a:r>
              <a:rPr lang="en-US" b="1" dirty="0"/>
              <a:t> (</a:t>
            </a:r>
            <a:r>
              <a:rPr lang="en-US" b="1" i="1" dirty="0" err="1"/>
              <a:t>Nondirektif</a:t>
            </a:r>
            <a:r>
              <a:rPr lang="en-US" b="1" dirty="0"/>
              <a:t>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/>
              <a:t>Perilaku</a:t>
            </a:r>
            <a:r>
              <a:rPr lang="en-US" dirty="0"/>
              <a:t> supervisor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, </a:t>
            </a:r>
            <a:r>
              <a:rPr lang="en-US" dirty="0" err="1"/>
              <a:t>mendengarkan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dikemukakan</a:t>
            </a:r>
            <a:r>
              <a:rPr lang="en-US" dirty="0"/>
              <a:t> guru-guru. 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guru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mengemukakan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alami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923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Kolaboratif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/>
              <a:t>Pendekatan</a:t>
            </a:r>
            <a:r>
              <a:rPr lang="en-US" dirty="0"/>
              <a:t> yang </a:t>
            </a:r>
            <a:r>
              <a:rPr lang="en-US" dirty="0" err="1"/>
              <a:t>memadukan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i="1" dirty="0" err="1"/>
              <a:t>direktif</a:t>
            </a:r>
            <a:r>
              <a:rPr lang="en-US" dirty="0"/>
              <a:t> dan </a:t>
            </a:r>
            <a:r>
              <a:rPr lang="en-US" i="1" dirty="0"/>
              <a:t>non–</a:t>
            </a:r>
            <a:r>
              <a:rPr lang="en-US" i="1" dirty="0" err="1"/>
              <a:t>direktif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supervisor </a:t>
            </a:r>
            <a:r>
              <a:rPr lang="en-US" dirty="0" err="1"/>
              <a:t>maupun</a:t>
            </a:r>
            <a:r>
              <a:rPr lang="en-US" dirty="0"/>
              <a:t> guru </a:t>
            </a:r>
            <a:r>
              <a:rPr lang="en-US" dirty="0" err="1"/>
              <a:t>bersama-sama</a:t>
            </a:r>
            <a:r>
              <a:rPr lang="en-US" dirty="0"/>
              <a:t>, </a:t>
            </a:r>
            <a:r>
              <a:rPr lang="en-US" dirty="0" err="1"/>
              <a:t>bersepakat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, proses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proses </a:t>
            </a:r>
            <a:r>
              <a:rPr lang="en-US" dirty="0" err="1"/>
              <a:t>percakapan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dihadapi</a:t>
            </a:r>
            <a:r>
              <a:rPr lang="en-US" dirty="0"/>
              <a:t> guru.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0972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71</TotalTime>
  <Words>1085</Words>
  <Application>Microsoft Office PowerPoint</Application>
  <PresentationFormat>On-screen Show (4:3)</PresentationFormat>
  <Paragraphs>113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Arial Rounded MT Bold</vt:lpstr>
      <vt:lpstr>Georgia</vt:lpstr>
      <vt:lpstr>Rubik</vt:lpstr>
      <vt:lpstr>Wingdings</vt:lpstr>
      <vt:lpstr>Wingdings 2</vt:lpstr>
      <vt:lpstr>Civic</vt:lpstr>
      <vt:lpstr>PERAN PENGAWAS SEBAGAI PEMBERDAYA</vt:lpstr>
      <vt:lpstr>LANDASAN HUKUM</vt:lpstr>
      <vt:lpstr>Sahertian (2010) model supervisi:</vt:lpstr>
      <vt:lpstr>PowerPoint Presentation</vt:lpstr>
      <vt:lpstr>PowerPoint Presentation</vt:lpstr>
      <vt:lpstr>PowerPoint Presentation</vt:lpstr>
      <vt:lpstr>Sahertian (2010) pendekatan supervisi</vt:lpstr>
      <vt:lpstr>PowerPoint Presentation</vt:lpstr>
      <vt:lpstr>PowerPoint Presentation</vt:lpstr>
      <vt:lpstr>Menurut Wiles dan Bondi (1996)</vt:lpstr>
      <vt:lpstr>PowerPoint Presentation</vt:lpstr>
      <vt:lpstr>PowerPoint Presentation</vt:lpstr>
      <vt:lpstr>PowerPoint Presentation</vt:lpstr>
      <vt:lpstr>PowerPoint Presentation</vt:lpstr>
      <vt:lpstr>Peran Pengawas dalam Program Sekolah Menengah Kejuruan Pusat Keunggulan (SMK PK)</vt:lpstr>
      <vt:lpstr>Tatang Sunendar (2021)</vt:lpstr>
      <vt:lpstr>PowerPoint Presentation</vt:lpstr>
      <vt:lpstr>Program SMK Pusat Keunggulan bertujuan:</vt:lpstr>
      <vt:lpstr>PowerPoint Presentation</vt:lpstr>
      <vt:lpstr>PowerPoint Presentation</vt:lpstr>
      <vt:lpstr>Karakteristik kurikulum merdeka:</vt:lpstr>
      <vt:lpstr>PowerPoint Presentation</vt:lpstr>
      <vt:lpstr>PowerPoint Presentation</vt:lpstr>
      <vt:lpstr>Pengawas sekolah sebagai: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PERAN PENGAWAS SEBAGAI PEMBERDAYA</dc:title>
  <dc:creator>ACER</dc:creator>
  <cp:lastModifiedBy>SIMPESATDIK ASN SMART</cp:lastModifiedBy>
  <cp:revision>15</cp:revision>
  <dcterms:created xsi:type="dcterms:W3CDTF">2022-06-12T06:58:44Z</dcterms:created>
  <dcterms:modified xsi:type="dcterms:W3CDTF">2022-08-21T00:13:06Z</dcterms:modified>
</cp:coreProperties>
</file>